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6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3" r:id="rId15"/>
    <p:sldId id="270" r:id="rId16"/>
    <p:sldId id="272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A86B5-6E9D-4C5D-BAA5-15746598328B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E681B-8BE3-48CA-8EE0-6CBD2AE5BED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6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878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1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03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271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335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406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47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01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68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77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3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30E1-F298-44D0-95C5-5F0E313CB447}" type="datetimeFigureOut">
              <a:rPr lang="es-ES" smtClean="0"/>
              <a:t>17/10/2018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08248-5DF8-44B9-B683-9C327CE9AE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6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ede.sepe.gob.es/especialidadesformativas/RXBuscadorEFRED/ListarEspecialidades.do?codOcupacion=262410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34" y="205325"/>
            <a:ext cx="4682524" cy="66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93801" cy="504056"/>
          </a:xfrm>
          <a:solidFill>
            <a:srgbClr val="FFFF0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SELECCIÓN AYUNTAMIENTO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464496"/>
          </a:xfrm>
          <a:ln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000" b="1" dirty="0" smtClean="0"/>
              <a:t>1º EL SERVICIO ANDALUZ DE EMPLEO ENVÍA 3 CANDIDATOS POR PUESTO.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r>
              <a:rPr lang="es-ES" sz="2000" b="1" dirty="0" smtClean="0"/>
              <a:t>2º PUBLICACIÓN DE BASES DE SELECCIÓN. </a:t>
            </a:r>
            <a:endParaRPr lang="es-ES" sz="2000" b="1" dirty="0"/>
          </a:p>
          <a:p>
            <a:pPr marL="0" indent="0">
              <a:buNone/>
            </a:pPr>
            <a:endParaRPr lang="es-ES" sz="2000" b="1" dirty="0" smtClean="0"/>
          </a:p>
          <a:p>
            <a:pPr marL="0" indent="0" algn="ctr">
              <a:buNone/>
            </a:pPr>
            <a:r>
              <a:rPr lang="es-ES" sz="2800" b="1" u="sng" dirty="0" smtClean="0">
                <a:solidFill>
                  <a:srgbClr val="FF0000"/>
                </a:solidFill>
              </a:rPr>
              <a:t>“SÓLO PARA LAS 3 PERSONAS SONDEADAS POR EL SAE</a:t>
            </a:r>
            <a:r>
              <a:rPr lang="es-ES" sz="2800" b="1" dirty="0" smtClean="0">
                <a:solidFill>
                  <a:srgbClr val="FF0000"/>
                </a:solidFill>
              </a:rPr>
              <a:t>”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r>
              <a:rPr lang="es-ES" sz="2000" b="1" dirty="0" smtClean="0"/>
              <a:t>3º SELECCIÓN:  BAREMACIÓN DE MÉRITOS Y ENTREVISTA PERSONAL.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r>
              <a:rPr lang="es-ES" sz="2000" b="1" dirty="0" smtClean="0"/>
              <a:t>4º CONTRATACIÓN POR EL AYUNTAMIENTO DE CÚLLAR VEGA.</a:t>
            </a:r>
          </a:p>
          <a:p>
            <a:pPr marL="0" indent="0">
              <a:buNone/>
            </a:pPr>
            <a:endParaRPr lang="es-ES" sz="2000" b="1" dirty="0"/>
          </a:p>
          <a:p>
            <a:pPr marL="0" indent="0" algn="ctr">
              <a:buNone/>
            </a:pPr>
            <a:r>
              <a:rPr lang="es-ES" sz="2000" b="1" u="sng" dirty="0" smtClean="0"/>
              <a:t>Duración media </a:t>
            </a:r>
            <a:r>
              <a:rPr lang="es-ES" sz="2000" b="1" u="sng" dirty="0" smtClean="0"/>
              <a:t>de los contratos 6 meses</a:t>
            </a:r>
            <a:endParaRPr lang="es-ES" sz="2000" b="1" dirty="0" smtClean="0"/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endParaRPr lang="es-ES" sz="2000" b="1" dirty="0" smtClean="0"/>
          </a:p>
          <a:p>
            <a:pPr marL="0" indent="0" algn="ctr">
              <a:buNone/>
            </a:pPr>
            <a:endParaRPr lang="es-ES" sz="20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6668"/>
            <a:ext cx="776977" cy="8437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" y="116632"/>
            <a:ext cx="576063" cy="9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753" y="1121157"/>
            <a:ext cx="8229600" cy="51837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ES" sz="3600" dirty="0" smtClean="0"/>
              <a:t>CÓDIGOS DE OCUPACIÓN</a:t>
            </a:r>
            <a:endParaRPr lang="es-ES" sz="3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7" y="0"/>
            <a:ext cx="576063" cy="99379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6668"/>
            <a:ext cx="776977" cy="843757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08987"/>
              </p:ext>
            </p:extLst>
          </p:nvPr>
        </p:nvGraphicFramePr>
        <p:xfrm>
          <a:off x="630643" y="1700808"/>
          <a:ext cx="7992888" cy="487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176464"/>
                <a:gridCol w="1800200"/>
                <a:gridCol w="1440160"/>
              </a:tblGrid>
              <a:tr h="504056">
                <a:tc gridSpan="4">
                  <a:txBody>
                    <a:bodyPr/>
                    <a:lstStyle/>
                    <a:p>
                      <a:r>
                        <a:rPr lang="es-ES" sz="2800" b="1" dirty="0" smtClean="0"/>
                        <a:t>EMPLE@JOVEN: </a:t>
                      </a:r>
                      <a:r>
                        <a:rPr lang="es-ES" sz="2800" b="1" baseline="0" dirty="0" smtClean="0"/>
                        <a:t> 11 PUESTOS DE TRABAJO</a:t>
                      </a:r>
                      <a:endParaRPr lang="es-E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Nº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PUESTOS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CÓD.</a:t>
                      </a:r>
                      <a:r>
                        <a:rPr lang="es-ES" sz="2000" b="1" baseline="0" dirty="0" smtClean="0"/>
                        <a:t> OCUPACIÓN 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DURACIÓN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1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Trabajadores</a:t>
                      </a:r>
                      <a:r>
                        <a:rPr lang="es-ES" sz="2000" b="1" baseline="0" dirty="0" smtClean="0"/>
                        <a:t> Sociales (Asistentes Sociales)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28241065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7 meses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1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Técnicos Superiores en Organización y Administración</a:t>
                      </a:r>
                      <a:r>
                        <a:rPr lang="es-ES" sz="2000" b="1" baseline="0" dirty="0" smtClean="0"/>
                        <a:t> de Empresas en General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26221045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 meses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3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Empleados Administrativos</a:t>
                      </a:r>
                      <a:r>
                        <a:rPr lang="es-ES" sz="2000" b="1" baseline="0" dirty="0" smtClean="0"/>
                        <a:t> en General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43091029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 meses</a:t>
                      </a:r>
                      <a:endParaRPr lang="es-ES" sz="2000" b="1" dirty="0"/>
                    </a:p>
                  </a:txBody>
                  <a:tcPr/>
                </a:tc>
              </a:tr>
              <a:tr h="55165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2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Jardineros en General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61201028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 meses</a:t>
                      </a:r>
                      <a:endParaRPr lang="es-ES" sz="2000" b="1" dirty="0"/>
                    </a:p>
                  </a:txBody>
                  <a:tcPr/>
                </a:tc>
              </a:tr>
              <a:tr h="55165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4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Peones de la Construcción</a:t>
                      </a:r>
                      <a:r>
                        <a:rPr lang="es-ES" sz="2000" b="1" baseline="0" dirty="0" smtClean="0"/>
                        <a:t> de Edificios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96021013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 meses</a:t>
                      </a:r>
                      <a:endParaRPr lang="es-E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7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191" y="1110425"/>
            <a:ext cx="8229600" cy="51837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ES" sz="3600" dirty="0" smtClean="0"/>
              <a:t>CÓDIGOS DE OCUPACIÓN</a:t>
            </a:r>
            <a:endParaRPr lang="es-ES" sz="3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7" y="0"/>
            <a:ext cx="576063" cy="99379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6668"/>
            <a:ext cx="776977" cy="843757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67374"/>
              </p:ext>
            </p:extLst>
          </p:nvPr>
        </p:nvGraphicFramePr>
        <p:xfrm>
          <a:off x="633888" y="1844824"/>
          <a:ext cx="7992888" cy="4270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176464"/>
                <a:gridCol w="1800200"/>
                <a:gridCol w="1440160"/>
              </a:tblGrid>
              <a:tr h="504056">
                <a:tc gridSpan="4">
                  <a:txBody>
                    <a:bodyPr/>
                    <a:lstStyle/>
                    <a:p>
                      <a:r>
                        <a:rPr lang="es-ES" sz="2800" b="1" dirty="0" smtClean="0"/>
                        <a:t>EMPLE@30+: </a:t>
                      </a:r>
                      <a:r>
                        <a:rPr lang="es-ES" sz="2800" b="1" baseline="0" dirty="0" smtClean="0"/>
                        <a:t> 7 PUESTOS DE TRABAJO</a:t>
                      </a:r>
                      <a:endParaRPr lang="es-E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Nº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PUESTOS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CÓD.</a:t>
                      </a:r>
                      <a:r>
                        <a:rPr lang="es-ES" sz="2000" b="1" baseline="0" dirty="0" smtClean="0"/>
                        <a:t> OCUPACIÓN 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DURACIÓN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1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Trabajadores</a:t>
                      </a:r>
                      <a:r>
                        <a:rPr lang="es-ES" sz="2000" b="1" baseline="0" dirty="0" smtClean="0"/>
                        <a:t> Sociales (Asistentes Sociales)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28241065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7 meses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2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Asistentes Domiciliarios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57101013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 meses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2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Empleados Administrativos</a:t>
                      </a:r>
                      <a:r>
                        <a:rPr lang="es-ES" sz="2000" b="1" baseline="0" dirty="0" smtClean="0"/>
                        <a:t> en General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43091029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 meses</a:t>
                      </a:r>
                      <a:endParaRPr lang="es-ES" sz="2000" b="1" dirty="0"/>
                    </a:p>
                  </a:txBody>
                  <a:tcPr/>
                </a:tc>
              </a:tr>
              <a:tr h="55165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1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Electricistas</a:t>
                      </a:r>
                      <a:r>
                        <a:rPr lang="es-ES" sz="2000" b="1" baseline="0" dirty="0" smtClean="0"/>
                        <a:t> de Mantenimiento y Reparación en General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75211071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 meses</a:t>
                      </a:r>
                      <a:endParaRPr lang="es-ES" sz="2000" b="1" dirty="0"/>
                    </a:p>
                  </a:txBody>
                  <a:tcPr/>
                </a:tc>
              </a:tr>
              <a:tr h="55165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1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Pintores y/o</a:t>
                      </a:r>
                      <a:r>
                        <a:rPr lang="es-ES" sz="2000" b="1" baseline="0" dirty="0" smtClean="0"/>
                        <a:t> Empapeladores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72311035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 meses</a:t>
                      </a:r>
                      <a:endParaRPr lang="es-E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47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4792" y="1556792"/>
            <a:ext cx="8229600" cy="51837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ES" sz="3600" dirty="0" smtClean="0"/>
              <a:t>CÓDIGOS DE OCUPACIÓN</a:t>
            </a:r>
            <a:endParaRPr lang="es-ES" sz="3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7" y="266668"/>
            <a:ext cx="576063" cy="99379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41685"/>
            <a:ext cx="776977" cy="843757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18612"/>
              </p:ext>
            </p:extLst>
          </p:nvPr>
        </p:nvGraphicFramePr>
        <p:xfrm>
          <a:off x="666398" y="2204864"/>
          <a:ext cx="799288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176464"/>
                <a:gridCol w="1800200"/>
                <a:gridCol w="1440160"/>
              </a:tblGrid>
              <a:tr h="504056">
                <a:tc gridSpan="4">
                  <a:txBody>
                    <a:bodyPr/>
                    <a:lstStyle/>
                    <a:p>
                      <a:r>
                        <a:rPr lang="es-ES" sz="2800" b="1" dirty="0" smtClean="0"/>
                        <a:t>EMPLE@45+: </a:t>
                      </a:r>
                      <a:r>
                        <a:rPr lang="es-ES" sz="2800" b="1" baseline="0" dirty="0" smtClean="0"/>
                        <a:t> 5 PUESTOS DE TRABAJO</a:t>
                      </a:r>
                      <a:endParaRPr lang="es-ES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Nº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PUESTOS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CÓD.</a:t>
                      </a:r>
                      <a:r>
                        <a:rPr lang="es-ES" sz="2000" b="1" baseline="0" dirty="0" smtClean="0"/>
                        <a:t> OCUPACIÓN 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DURACIÓN</a:t>
                      </a:r>
                      <a:endParaRPr lang="es-ES" sz="2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2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Asistentes Domiciliarios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57101013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 meses</a:t>
                      </a:r>
                      <a:endParaRPr lang="es-E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1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Empleados Administrativos</a:t>
                      </a:r>
                      <a:r>
                        <a:rPr lang="es-ES" sz="2000" b="1" baseline="0" dirty="0" smtClean="0"/>
                        <a:t> en General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43091029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7 meses</a:t>
                      </a:r>
                      <a:endParaRPr lang="es-ES" sz="2000" b="1" dirty="0"/>
                    </a:p>
                  </a:txBody>
                  <a:tcPr/>
                </a:tc>
              </a:tr>
              <a:tr h="551656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2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Peones de la Construcción de Edificios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96021013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6 meses</a:t>
                      </a:r>
                      <a:endParaRPr lang="es-E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6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 smtClean="0"/>
              <a:t>Pendiente de concretar las ocupaciones para personas desempleadas de 55 años o más.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7" y="266668"/>
            <a:ext cx="576063" cy="99379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41685"/>
            <a:ext cx="776977" cy="8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1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753" y="1340768"/>
            <a:ext cx="8229600" cy="64807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PERSONAL TÉCNICO DE INSERCIÓN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3945" y="2348880"/>
            <a:ext cx="8229600" cy="4104456"/>
          </a:xfrm>
          <a:ln>
            <a:solidFill>
              <a:srgbClr val="00B0F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400" dirty="0" smtClean="0"/>
              <a:t> </a:t>
            </a:r>
            <a:r>
              <a:rPr lang="es-ES" sz="2400" b="1" dirty="0" smtClean="0"/>
              <a:t>1 PUESTO: </a:t>
            </a:r>
            <a:r>
              <a:rPr lang="es-ES" sz="2400" dirty="0" smtClean="0"/>
              <a:t> ORIENTADORES </a:t>
            </a:r>
            <a:r>
              <a:rPr lang="es-ES" sz="2400" dirty="0"/>
              <a:t>PROFESIONALES PARA LA </a:t>
            </a:r>
            <a:r>
              <a:rPr lang="es-ES" sz="2400" dirty="0" smtClean="0"/>
              <a:t>INSERCIÓN.</a:t>
            </a:r>
          </a:p>
          <a:p>
            <a:pPr marL="0" indent="0">
              <a:buNone/>
            </a:pPr>
            <a:r>
              <a:rPr lang="es-ES" sz="2400" b="1" dirty="0" smtClean="0"/>
              <a:t>CÓD. OCUPACIÓN:  </a:t>
            </a:r>
            <a:r>
              <a:rPr lang="es-ES" sz="2400" u="sng" dirty="0" smtClean="0">
                <a:hlinkClick r:id="rId2"/>
              </a:rPr>
              <a:t>26241023</a:t>
            </a:r>
            <a:endParaRPr lang="es-ES" sz="2400" u="sng" dirty="0" smtClean="0"/>
          </a:p>
          <a:p>
            <a:pPr marL="0" indent="0">
              <a:buNone/>
            </a:pPr>
            <a:r>
              <a:rPr lang="es-ES" sz="2400" b="1" dirty="0" smtClean="0"/>
              <a:t>REQUSITOS: </a:t>
            </a:r>
          </a:p>
          <a:p>
            <a:pPr marL="0" indent="0">
              <a:buNone/>
            </a:pPr>
            <a:r>
              <a:rPr lang="es-ES" sz="2400" b="1" dirty="0"/>
              <a:t>	</a:t>
            </a:r>
            <a:r>
              <a:rPr lang="es-ES" sz="2400" b="1" dirty="0" smtClean="0"/>
              <a:t>- </a:t>
            </a:r>
            <a:r>
              <a:rPr lang="es-ES" sz="2400" dirty="0" smtClean="0"/>
              <a:t>Titulación Universitaria en Ciencias Humanas y Sociales.</a:t>
            </a:r>
          </a:p>
          <a:p>
            <a:pPr marL="0" indent="0">
              <a:buNone/>
            </a:pPr>
            <a:r>
              <a:rPr lang="es-ES" sz="2400" dirty="0"/>
              <a:t>	</a:t>
            </a:r>
            <a:r>
              <a:rPr lang="es-ES" sz="2400" dirty="0" smtClean="0"/>
              <a:t>- Experiencia </a:t>
            </a:r>
            <a:r>
              <a:rPr lang="es-ES" sz="2400" b="1" dirty="0" smtClean="0"/>
              <a:t>mínimo 6 meses </a:t>
            </a:r>
            <a:r>
              <a:rPr lang="es-ES" sz="2400" dirty="0" smtClean="0"/>
              <a:t>en Acciones profesionales 	para la Inserción o </a:t>
            </a:r>
            <a:r>
              <a:rPr lang="es-ES" sz="2400" b="1" dirty="0" smtClean="0"/>
              <a:t>en su defecto Formación</a:t>
            </a:r>
            <a:r>
              <a:rPr lang="es-ES" sz="2400" dirty="0" smtClean="0"/>
              <a:t> en 	</a:t>
            </a:r>
            <a:r>
              <a:rPr lang="es-ES" sz="2400" b="1" dirty="0" smtClean="0"/>
              <a:t>Orientación 	profesional para la Inserción 50 h</a:t>
            </a:r>
            <a:r>
              <a:rPr lang="es-ES" sz="2400" dirty="0" smtClean="0"/>
              <a:t> (Organismos Oficiales u	Homologada por estos).</a:t>
            </a:r>
          </a:p>
          <a:p>
            <a:pPr marL="0" indent="0">
              <a:buNone/>
            </a:pPr>
            <a:endParaRPr lang="es-ES" sz="2400" b="1" dirty="0" smtClean="0"/>
          </a:p>
          <a:p>
            <a:pPr marL="0" indent="0">
              <a:buNone/>
            </a:pPr>
            <a:r>
              <a:rPr lang="es-ES" sz="2400" b="1" dirty="0" smtClean="0"/>
              <a:t>DURACIÓN:</a:t>
            </a:r>
            <a:r>
              <a:rPr lang="es-ES" sz="2400" dirty="0" smtClean="0"/>
              <a:t> 13 meses.</a:t>
            </a:r>
          </a:p>
          <a:p>
            <a:pPr marL="0" indent="0" algn="ctr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7" y="266668"/>
            <a:ext cx="576063" cy="99379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341685"/>
            <a:ext cx="776977" cy="8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5 Imagen" descr="C:\Users\CIDE\Pictures\Slide Shows\Fin presentación programas emple@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57706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Resultado de imagen de icono direcciÃ³n grati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576064" cy="62635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332656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bg1"/>
                </a:solidFill>
              </a:rPr>
              <a:t>¡GRACIAS POR SU ATENCIÓN!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636" y="1196752"/>
            <a:ext cx="7128793" cy="629246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153877" y="2225476"/>
            <a:ext cx="7128792" cy="38472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smtClean="0"/>
              <a:t>FOMENTAR LA CONTRATACION DE DESEMPLEAD@S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DESARROLLAR PROYECTOS DE COOPERACIÓN SOCIAL Y COMUNITARIA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MEJORAR LA EMPLEABILIDAD DE </a:t>
            </a:r>
            <a:r>
              <a:rPr lang="es-ES" sz="2400" dirty="0" smtClean="0"/>
              <a:t>APROX. </a:t>
            </a:r>
            <a:r>
              <a:rPr lang="es-ES" sz="2400" b="1" dirty="0" smtClean="0"/>
              <a:t>30 </a:t>
            </a:r>
            <a:r>
              <a:rPr lang="es-ES" sz="2400" b="1" dirty="0" smtClean="0"/>
              <a:t>PERSONAS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 smtClean="0"/>
              <a:t>OCUPACIONES PROFESIONALES</a:t>
            </a:r>
          </a:p>
          <a:p>
            <a:pPr algn="ctr"/>
            <a:endParaRPr lang="es-ES" sz="2400" dirty="0"/>
          </a:p>
          <a:p>
            <a:pPr algn="ctr"/>
            <a:r>
              <a:rPr lang="es-ES" sz="2800" b="1" dirty="0" smtClean="0"/>
              <a:t>Subvención pre-concedida: </a:t>
            </a:r>
            <a:r>
              <a:rPr lang="es-ES" sz="2800" b="1" dirty="0" smtClean="0"/>
              <a:t>241,436€</a:t>
            </a:r>
            <a:endParaRPr lang="es-ES" sz="2800" b="1" dirty="0" smtClean="0"/>
          </a:p>
        </p:txBody>
      </p:sp>
      <p:sp>
        <p:nvSpPr>
          <p:cNvPr id="6" name="5 Flecha abajo"/>
          <p:cNvSpPr/>
          <p:nvPr/>
        </p:nvSpPr>
        <p:spPr>
          <a:xfrm>
            <a:off x="4538252" y="2672916"/>
            <a:ext cx="180021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16" y="133698"/>
            <a:ext cx="556756" cy="96048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169" y="309483"/>
            <a:ext cx="776977" cy="843757"/>
          </a:xfrm>
          <a:prstGeom prst="rect">
            <a:avLst/>
          </a:prstGeom>
        </p:spPr>
      </p:pic>
      <p:sp>
        <p:nvSpPr>
          <p:cNvPr id="11" name="10 Flecha abajo"/>
          <p:cNvSpPr/>
          <p:nvPr/>
        </p:nvSpPr>
        <p:spPr>
          <a:xfrm>
            <a:off x="4550022" y="3753036"/>
            <a:ext cx="180021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4550021" y="4473116"/>
            <a:ext cx="180021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6546" y="1628800"/>
            <a:ext cx="8229600" cy="617905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s-ES" b="1" dirty="0" smtClean="0"/>
              <a:t>Obras o servicios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6546" y="2348880"/>
            <a:ext cx="8229600" cy="3805883"/>
          </a:xfrm>
          <a:ln>
            <a:solidFill>
              <a:srgbClr val="00B0F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sz="2400" b="1" dirty="0" smtClean="0"/>
          </a:p>
          <a:p>
            <a:r>
              <a:rPr lang="es-ES" b="1" dirty="0" smtClean="0"/>
              <a:t>Servicios de proximidad, limpieza, vigilancia y seguridad.</a:t>
            </a:r>
          </a:p>
          <a:p>
            <a:pPr marL="0" indent="0">
              <a:buNone/>
            </a:pPr>
            <a:endParaRPr lang="es-ES" sz="1900" b="1" dirty="0" smtClean="0"/>
          </a:p>
          <a:p>
            <a:r>
              <a:rPr lang="es-ES" b="1" dirty="0" smtClean="0"/>
              <a:t>Cuidados asistenciales y prestación del servicio de ayuda a domicilio.</a:t>
            </a:r>
          </a:p>
          <a:p>
            <a:endParaRPr lang="es-ES" sz="2200" b="1" dirty="0" smtClean="0"/>
          </a:p>
          <a:p>
            <a:r>
              <a:rPr lang="es-ES" b="1" dirty="0" smtClean="0"/>
              <a:t>Protección del Medio Ambiente.</a:t>
            </a:r>
          </a:p>
          <a:p>
            <a:pPr marL="0" indent="0">
              <a:buNone/>
            </a:pPr>
            <a:endParaRPr lang="es-ES" sz="2200" b="1" dirty="0" smtClean="0"/>
          </a:p>
          <a:p>
            <a:r>
              <a:rPr lang="es-ES" b="1" dirty="0" smtClean="0"/>
              <a:t>Revalorización de espacios públicos urbanos. </a:t>
            </a:r>
            <a:endParaRPr lang="es-ES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576063" cy="99379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433660"/>
            <a:ext cx="957803" cy="10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889" y="1268760"/>
            <a:ext cx="8229600" cy="50405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>OFERTA DE EMPLEO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7114" y="1988840"/>
            <a:ext cx="8229600" cy="4525963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ES" b="1" dirty="0" smtClean="0"/>
              <a:t>EMPLE@JOVEN, EMPLE@30+, EMPLE@45+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1º OFERTA DE EMPLEO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2º SONDEO DEL SAE</a:t>
            </a:r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3º SELECCIÓN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" y="116632"/>
            <a:ext cx="576063" cy="99379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6668"/>
            <a:ext cx="776977" cy="8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2261" y="1196752"/>
            <a:ext cx="8229600" cy="576064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REQUISITOS GENERALES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4675" y="1988840"/>
            <a:ext cx="8118678" cy="4392488"/>
          </a:xfrm>
          <a:ln>
            <a:solidFill>
              <a:srgbClr val="00B0F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b="1" dirty="0" smtClean="0"/>
              <a:t>EMPLE@JOVEN</a:t>
            </a:r>
          </a:p>
          <a:p>
            <a:r>
              <a:rPr lang="es-ES" dirty="0" smtClean="0"/>
              <a:t>Residentes en el municipio de referencia.</a:t>
            </a:r>
          </a:p>
          <a:p>
            <a:r>
              <a:rPr lang="es-ES" dirty="0" smtClean="0"/>
              <a:t>Jóvenes entre </a:t>
            </a:r>
            <a:r>
              <a:rPr lang="es-ES" b="1" dirty="0" smtClean="0"/>
              <a:t>18 y 29 años</a:t>
            </a:r>
          </a:p>
          <a:p>
            <a:r>
              <a:rPr lang="es-ES" dirty="0" smtClean="0"/>
              <a:t>Inscritos como Demandantes de empleo en las ocupaciones solicitadas. (SAE)</a:t>
            </a:r>
          </a:p>
          <a:p>
            <a:r>
              <a:rPr lang="es-ES" b="1" dirty="0" smtClean="0"/>
              <a:t>Inscritos en Garantía Juvenil</a:t>
            </a:r>
            <a:r>
              <a:rPr lang="es-ES" dirty="0" smtClean="0"/>
              <a:t>.</a:t>
            </a:r>
          </a:p>
          <a:p>
            <a:pPr lvl="1"/>
            <a:r>
              <a:rPr lang="es-ES" sz="2400" dirty="0" smtClean="0"/>
              <a:t>Zona personal de la plataforma.</a:t>
            </a:r>
          </a:p>
          <a:p>
            <a:pPr lvl="1"/>
            <a:r>
              <a:rPr lang="es-ES" sz="2400" dirty="0" smtClean="0"/>
              <a:t>Notificaciones.</a:t>
            </a:r>
          </a:p>
          <a:p>
            <a:pPr lvl="1"/>
            <a:r>
              <a:rPr lang="es-ES" sz="2400" dirty="0" smtClean="0"/>
              <a:t>Descargar </a:t>
            </a:r>
            <a:r>
              <a:rPr lang="es-ES" sz="2400" dirty="0" err="1" smtClean="0"/>
              <a:t>Pdf</a:t>
            </a:r>
            <a:r>
              <a:rPr lang="es-ES" sz="2400" dirty="0" smtClean="0"/>
              <a:t> (</a:t>
            </a:r>
            <a:r>
              <a:rPr lang="es-ES" sz="2400" dirty="0" err="1" smtClean="0"/>
              <a:t>Certif</a:t>
            </a:r>
            <a:r>
              <a:rPr lang="es-ES" sz="2400" dirty="0" smtClean="0"/>
              <a:t>. Inscrito y Beneficiario)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6668"/>
            <a:ext cx="776977" cy="8437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" y="116632"/>
            <a:ext cx="576063" cy="9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576" y="1110425"/>
            <a:ext cx="8229600" cy="734399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REQUISITOS GENERALES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276873"/>
            <a:ext cx="8229600" cy="4032448"/>
          </a:xfrm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EMPLE@30+</a:t>
            </a:r>
          </a:p>
          <a:p>
            <a:pPr marL="0" indent="0">
              <a:buNone/>
            </a:pPr>
            <a:endParaRPr lang="es-ES" b="1" dirty="0" smtClean="0"/>
          </a:p>
          <a:p>
            <a:r>
              <a:rPr lang="es-ES" dirty="0"/>
              <a:t>Residentes en el municipio de referencia.</a:t>
            </a:r>
          </a:p>
          <a:p>
            <a:r>
              <a:rPr lang="es-ES" dirty="0" smtClean="0"/>
              <a:t>Edad </a:t>
            </a:r>
            <a:r>
              <a:rPr lang="es-ES" b="1" dirty="0" smtClean="0"/>
              <a:t>entre 30 y 44 años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Inscritos como Demandantes de empleo en las </a:t>
            </a:r>
            <a:r>
              <a:rPr lang="es-ES" b="1" dirty="0" smtClean="0"/>
              <a:t>ocupaciones solicitadas</a:t>
            </a:r>
            <a:r>
              <a:rPr lang="es-ES" dirty="0" smtClean="0"/>
              <a:t>. (SAE)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6668"/>
            <a:ext cx="776977" cy="8437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" y="116632"/>
            <a:ext cx="576063" cy="9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7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889" y="1196752"/>
            <a:ext cx="8229600" cy="576064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REQUISITOS GENERALES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248473"/>
          </a:xfrm>
          <a:ln>
            <a:solidFill>
              <a:srgbClr val="00B0F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EMPLE@45+</a:t>
            </a:r>
          </a:p>
          <a:p>
            <a:pPr marL="0" indent="0">
              <a:buNone/>
            </a:pPr>
            <a:endParaRPr lang="es-ES" sz="1600" b="1" dirty="0" smtClean="0"/>
          </a:p>
          <a:p>
            <a:r>
              <a:rPr lang="es-ES" dirty="0"/>
              <a:t>Residentes en el municipio de referencia.</a:t>
            </a:r>
          </a:p>
          <a:p>
            <a:r>
              <a:rPr lang="es-ES" dirty="0" smtClean="0"/>
              <a:t>Edad </a:t>
            </a:r>
            <a:r>
              <a:rPr lang="es-ES" b="1" dirty="0" smtClean="0"/>
              <a:t>45 años o más</a:t>
            </a:r>
            <a:r>
              <a:rPr lang="es-ES" dirty="0" smtClean="0"/>
              <a:t>.</a:t>
            </a:r>
          </a:p>
          <a:p>
            <a:r>
              <a:rPr lang="es-ES" dirty="0" smtClean="0"/>
              <a:t>Inscritos como Demandantes de empleo en las </a:t>
            </a:r>
            <a:r>
              <a:rPr lang="es-ES" b="1" dirty="0" smtClean="0"/>
              <a:t>ocupaciones solicitadas</a:t>
            </a:r>
            <a:r>
              <a:rPr lang="es-ES" dirty="0" smtClean="0"/>
              <a:t>. (SAE)</a:t>
            </a:r>
          </a:p>
          <a:p>
            <a:r>
              <a:rPr lang="es-ES" b="1" dirty="0" err="1" smtClean="0"/>
              <a:t>Desemplead@s</a:t>
            </a:r>
            <a:r>
              <a:rPr lang="es-ES" b="1" dirty="0" smtClean="0"/>
              <a:t> de larga duración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sz="500" dirty="0" smtClean="0"/>
          </a:p>
          <a:p>
            <a:pPr marL="0" indent="0">
              <a:buNone/>
            </a:pPr>
            <a:r>
              <a:rPr lang="es-ES" dirty="0" smtClean="0"/>
              <a:t>General 360 días 			Periodo de 18 meses</a:t>
            </a:r>
          </a:p>
          <a:p>
            <a:pPr marL="0" indent="0">
              <a:buNone/>
            </a:pPr>
            <a:r>
              <a:rPr lang="es-ES" dirty="0" smtClean="0"/>
              <a:t>&gt; 45 años180 días		Periodo de 9 meses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6668"/>
            <a:ext cx="776977" cy="8437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" y="116632"/>
            <a:ext cx="576063" cy="993793"/>
          </a:xfrm>
          <a:prstGeom prst="rect">
            <a:avLst/>
          </a:prstGeom>
        </p:spPr>
      </p:pic>
      <p:sp>
        <p:nvSpPr>
          <p:cNvPr id="6" name="5 Flecha derecha"/>
          <p:cNvSpPr/>
          <p:nvPr/>
        </p:nvSpPr>
        <p:spPr>
          <a:xfrm>
            <a:off x="3851920" y="5085184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851920" y="5589240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4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93801" cy="648072"/>
          </a:xfrm>
          <a:solidFill>
            <a:srgbClr val="92D05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CRITERIOS SONDEO SAE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46449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PRIORIODAD DEMANDANTES DE EMPLEO DE CÚLLAR VEGA</a:t>
            </a:r>
          </a:p>
          <a:p>
            <a:pPr marL="0" indent="0" algn="ctr">
              <a:buNone/>
            </a:pPr>
            <a:endParaRPr lang="es-ES" sz="1100" b="1" dirty="0" smtClean="0"/>
          </a:p>
          <a:p>
            <a:pPr marL="0" indent="0">
              <a:buNone/>
            </a:pPr>
            <a:r>
              <a:rPr lang="es-ES" sz="2000" b="1" dirty="0" smtClean="0"/>
              <a:t>A) INSCRITOS EN LA OCUPACIÓN SOLICITADA</a:t>
            </a:r>
          </a:p>
          <a:p>
            <a:pPr marL="0" indent="0" algn="ctr">
              <a:buNone/>
            </a:pPr>
            <a:endParaRPr lang="es-ES" sz="800" b="1" dirty="0" smtClean="0"/>
          </a:p>
          <a:p>
            <a:pPr marL="0" indent="0">
              <a:buNone/>
            </a:pPr>
            <a:r>
              <a:rPr lang="es-ES" sz="2000" b="1" dirty="0" smtClean="0"/>
              <a:t>B) ADECUACIÓN AL PERFIL SOLICITADO.</a:t>
            </a:r>
          </a:p>
          <a:p>
            <a:pPr marL="0" indent="0">
              <a:buNone/>
            </a:pPr>
            <a:endParaRPr lang="es-ES" sz="800" b="1" dirty="0" smtClean="0"/>
          </a:p>
          <a:p>
            <a:pPr marL="0" indent="0">
              <a:buNone/>
            </a:pPr>
            <a:r>
              <a:rPr lang="es-ES" sz="2000" b="1" dirty="0" smtClean="0"/>
              <a:t>	1º </a:t>
            </a:r>
            <a:r>
              <a:rPr lang="es-ES" sz="2000" b="1" dirty="0" err="1" smtClean="0"/>
              <a:t>Beneficiari@s</a:t>
            </a:r>
            <a:r>
              <a:rPr lang="es-ES" sz="2000" b="1" dirty="0" smtClean="0"/>
              <a:t>  Renta Mínima de Inserción Social de Andalucía</a:t>
            </a:r>
          </a:p>
          <a:p>
            <a:pPr marL="0" indent="0">
              <a:buNone/>
            </a:pPr>
            <a:r>
              <a:rPr lang="es-ES" sz="2000" b="1" dirty="0" smtClean="0"/>
              <a:t>	2º </a:t>
            </a:r>
            <a:r>
              <a:rPr lang="es-ES" sz="2000" b="1" dirty="0" err="1" smtClean="0"/>
              <a:t>Desemplead@s</a:t>
            </a:r>
            <a:r>
              <a:rPr lang="es-ES" sz="2000" b="1" dirty="0" smtClean="0"/>
              <a:t> Larga Duración que agotan prestaciones por 	desempleo  en los últimos 12 meses.</a:t>
            </a:r>
          </a:p>
          <a:p>
            <a:pPr marL="0" indent="0">
              <a:buNone/>
            </a:pPr>
            <a:r>
              <a:rPr lang="es-ES" sz="2000" b="1" dirty="0" smtClean="0"/>
              <a:t>	3º </a:t>
            </a:r>
            <a:r>
              <a:rPr lang="es-ES" sz="2000" b="1" dirty="0" err="1" smtClean="0"/>
              <a:t>Desemplead@s</a:t>
            </a:r>
            <a:r>
              <a:rPr lang="es-ES" sz="2000" b="1" dirty="0" smtClean="0"/>
              <a:t> de Larga Duración en General.</a:t>
            </a:r>
          </a:p>
          <a:p>
            <a:pPr marL="0" indent="0">
              <a:buNone/>
            </a:pPr>
            <a:r>
              <a:rPr lang="es-ES" sz="2000" b="1" dirty="0" smtClean="0"/>
              <a:t>	4º </a:t>
            </a:r>
            <a:r>
              <a:rPr lang="es-ES" sz="2000" b="1" dirty="0" err="1" smtClean="0"/>
              <a:t>Desemplead@s</a:t>
            </a:r>
            <a:r>
              <a:rPr lang="es-ES" sz="2000" b="1" dirty="0" smtClean="0"/>
              <a:t> en General.</a:t>
            </a:r>
          </a:p>
          <a:p>
            <a:pPr marL="0" indent="0">
              <a:buNone/>
            </a:pPr>
            <a:endParaRPr lang="es-ES" sz="800" b="1" dirty="0" smtClean="0"/>
          </a:p>
          <a:p>
            <a:pPr marL="0" indent="0">
              <a:buNone/>
            </a:pPr>
            <a:endParaRPr lang="es-ES" sz="2000" b="1" dirty="0"/>
          </a:p>
          <a:p>
            <a:pPr marL="0" indent="0">
              <a:buNone/>
            </a:pPr>
            <a:endParaRPr lang="es-ES" sz="2000" b="1" dirty="0" smtClean="0"/>
          </a:p>
          <a:p>
            <a:pPr marL="0" indent="0" algn="ctr">
              <a:buNone/>
            </a:pPr>
            <a:endParaRPr lang="es-ES" sz="20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6668"/>
            <a:ext cx="776977" cy="8437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" y="116632"/>
            <a:ext cx="576063" cy="993793"/>
          </a:xfrm>
          <a:prstGeom prst="rect">
            <a:avLst/>
          </a:prstGeom>
        </p:spPr>
      </p:pic>
      <p:sp>
        <p:nvSpPr>
          <p:cNvPr id="6" name="5 Flecha abajo"/>
          <p:cNvSpPr/>
          <p:nvPr/>
        </p:nvSpPr>
        <p:spPr>
          <a:xfrm>
            <a:off x="885297" y="3861048"/>
            <a:ext cx="481727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9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193801" cy="576064"/>
          </a:xfrm>
          <a:solidFill>
            <a:srgbClr val="92D05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CRITERIOS SONDEO SAE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46449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b="1" dirty="0" smtClean="0"/>
              <a:t>PRIORIODAD DEMANDANTES DE EMPLEO DE CÚLLAR VEGA</a:t>
            </a:r>
          </a:p>
          <a:p>
            <a:pPr marL="0" indent="0" algn="ctr">
              <a:buNone/>
            </a:pPr>
            <a:endParaRPr lang="es-ES" sz="1100" b="1" dirty="0" smtClean="0"/>
          </a:p>
          <a:p>
            <a:pPr marL="0" indent="0">
              <a:buNone/>
            </a:pPr>
            <a:r>
              <a:rPr lang="es-ES" sz="2000" b="1" dirty="0"/>
              <a:t>C</a:t>
            </a:r>
            <a:r>
              <a:rPr lang="es-ES" sz="2000" b="1" dirty="0" smtClean="0"/>
              <a:t>) ORDENACIÓN DE CANDIDATOS:</a:t>
            </a:r>
            <a:endParaRPr lang="es-ES" sz="800" b="1" dirty="0" smtClean="0"/>
          </a:p>
          <a:p>
            <a:pPr marL="0" indent="0">
              <a:buNone/>
            </a:pPr>
            <a:endParaRPr lang="es-ES" sz="2000" b="1" dirty="0"/>
          </a:p>
          <a:p>
            <a:pPr marL="0" indent="0" algn="ctr">
              <a:buNone/>
            </a:pPr>
            <a:r>
              <a:rPr lang="es-ES" sz="2000" b="1" dirty="0" smtClean="0"/>
              <a:t>1º Mayor disponibilidad para el empleo.</a:t>
            </a:r>
          </a:p>
          <a:p>
            <a:pPr marL="0" indent="0">
              <a:buNone/>
            </a:pPr>
            <a:endParaRPr lang="es-ES" sz="2000" b="1" dirty="0" smtClean="0"/>
          </a:p>
          <a:p>
            <a:pPr marL="0" indent="0" algn="ctr">
              <a:buNone/>
            </a:pPr>
            <a:r>
              <a:rPr lang="es-ES" sz="2000" b="1" dirty="0" smtClean="0"/>
              <a:t>2º Fecha de solicitud de la ocupación.</a:t>
            </a:r>
          </a:p>
          <a:p>
            <a:pPr marL="0" indent="0">
              <a:buNone/>
            </a:pPr>
            <a:endParaRPr lang="es-ES" sz="2000" b="1" dirty="0" smtClean="0"/>
          </a:p>
          <a:p>
            <a:pPr marL="0" indent="0" algn="ctr">
              <a:buNone/>
            </a:pPr>
            <a:r>
              <a:rPr lang="es-ES" sz="2000" b="1" dirty="0" smtClean="0"/>
              <a:t>3º Fecha de inscripción como Demandante de empleo:</a:t>
            </a:r>
          </a:p>
          <a:p>
            <a:pPr marL="0" indent="0">
              <a:buNone/>
            </a:pPr>
            <a:endParaRPr lang="es-ES" sz="500" b="1" dirty="0"/>
          </a:p>
          <a:p>
            <a:pPr marL="0" indent="0" algn="ctr">
              <a:buNone/>
            </a:pPr>
            <a:r>
              <a:rPr lang="es-ES" sz="2000" b="1" dirty="0" smtClean="0"/>
              <a:t>	(De la más antigua a la más reciente.)</a:t>
            </a:r>
          </a:p>
          <a:p>
            <a:pPr marL="0" indent="0" algn="ctr">
              <a:buNone/>
            </a:pPr>
            <a:endParaRPr lang="es-ES" sz="2000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6668"/>
            <a:ext cx="776977" cy="84375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" y="116632"/>
            <a:ext cx="576063" cy="99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525</Words>
  <Application>Microsoft Office PowerPoint</Application>
  <PresentationFormat>Presentación en pantalla (4:3)</PresentationFormat>
  <Paragraphs>173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OBJETIVOS</vt:lpstr>
      <vt:lpstr>Obras o servicios</vt:lpstr>
      <vt:lpstr>OFERTA DE EMPLEO</vt:lpstr>
      <vt:lpstr>REQUISITOS GENERALES</vt:lpstr>
      <vt:lpstr>REQUISITOS GENERALES</vt:lpstr>
      <vt:lpstr>REQUISITOS GENERALES</vt:lpstr>
      <vt:lpstr>CRITERIOS SONDEO SAE</vt:lpstr>
      <vt:lpstr>CRITERIOS SONDEO SAE</vt:lpstr>
      <vt:lpstr>SELECCIÓN AYUNTAMIENTO </vt:lpstr>
      <vt:lpstr>CÓDIGOS DE OCUPACIÓN</vt:lpstr>
      <vt:lpstr>CÓDIGOS DE OCUPACIÓN</vt:lpstr>
      <vt:lpstr>CÓDIGOS DE OCUPACIÓN</vt:lpstr>
      <vt:lpstr>Presentación de PowerPoint</vt:lpstr>
      <vt:lpstr>PERSONAL TÉCNICO DE INSERCIÓN</vt:lpstr>
      <vt:lpstr>¡GRACIAS POR SU ATENCIÓN!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PROGRAMAS DE EMPLEO  emple@joven, emple@30+ y emple@45+</dc:title>
  <dc:creator>CIDE</dc:creator>
  <cp:lastModifiedBy>CIDE</cp:lastModifiedBy>
  <cp:revision>30</cp:revision>
  <cp:lastPrinted>2018-10-17T10:38:22Z</cp:lastPrinted>
  <dcterms:created xsi:type="dcterms:W3CDTF">2018-10-08T11:44:24Z</dcterms:created>
  <dcterms:modified xsi:type="dcterms:W3CDTF">2018-10-17T12:10:36Z</dcterms:modified>
</cp:coreProperties>
</file>